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2"/>
    <p:sldId id="261" r:id="rId3"/>
    <p:sldId id="259" r:id="rId4"/>
    <p:sldId id="258" r:id="rId5"/>
  </p:sldIdLst>
  <p:sldSz cx="9144000" cy="6858000" type="screen4x3"/>
  <p:notesSz cx="9926638" cy="679767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8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de-DE" sz="1800" b="0" strike="noStrike" spc="-1">
                <a:solidFill>
                  <a:schemeClr val="dk1"/>
                </a:solidFill>
                <a:latin typeface="Arial"/>
              </a:rPr>
              <a:t>Click to move the slide</a:t>
            </a:r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buNone/>
            </a:pPr>
            <a:r>
              <a:rPr lang="de-DE" sz="20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11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</a:rPr>
              <a:t>&lt;header&gt;</a:t>
            </a:r>
          </a:p>
        </p:txBody>
      </p:sp>
      <p:sp>
        <p:nvSpPr>
          <p:cNvPr id="11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de-DE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r">
              <a:buNone/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</a:rPr>
              <a:t>&lt;date/time&gt;</a:t>
            </a:r>
          </a:p>
        </p:txBody>
      </p:sp>
      <p:sp>
        <p:nvSpPr>
          <p:cNvPr id="12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de-DE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>
              <a:buNone/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12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de-DE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r">
              <a:buNone/>
            </a:pPr>
            <a:fld id="{A0ECBAD3-D26E-421E-A2BE-059F339C5EDF}" type="slidenum">
              <a:rPr lang="de-DE" sz="1400" b="0" strike="noStrike" spc="-1">
                <a:solidFill>
                  <a:srgbClr val="000000"/>
                </a:solidFill>
                <a:latin typeface="Calibri"/>
              </a:rPr>
              <a:t>‹Nr.›</a:t>
            </a:fld>
            <a:endParaRPr lang="de-DE" sz="1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5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6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7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8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520" cy="1144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defTabSz="9144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GB" sz="2400" b="0" strike="noStrike" spc="-1">
                <a:solidFill>
                  <a:srgbClr val="2054A5"/>
                </a:solidFill>
                <a:latin typeface="Arial"/>
              </a:rPr>
              <a:t>Click to edit the title text format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520" cy="3976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1" strike="noStrike" spc="-1">
                <a:solidFill>
                  <a:srgbClr val="2054A5"/>
                </a:solidFill>
                <a:latin typeface="Arial"/>
              </a:rPr>
              <a:t>Click to edit the outline text format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solidFill>
                  <a:srgbClr val="2054A5"/>
                </a:solidFill>
                <a:latin typeface="Arial"/>
              </a:rPr>
              <a:t>Second Outline Level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296000" lvl="2" indent="-288000" defTabSz="9144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2054A5"/>
                </a:solidFill>
                <a:latin typeface="Arial"/>
              </a:rPr>
              <a:t>Third Outline Level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728000" lvl="3" indent="-216000" defTabSz="914400">
              <a:lnSpc>
                <a:spcPct val="10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800" b="0" strike="noStrike" spc="-1">
                <a:solidFill>
                  <a:srgbClr val="2054A5"/>
                </a:solidFill>
                <a:latin typeface="Arial"/>
              </a:rPr>
              <a:t>Fourth Outline Level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  <a:p>
            <a:pPr marL="2160000" lvl="4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2054A5"/>
                </a:solidFill>
                <a:latin typeface="Arial"/>
              </a:rPr>
              <a:t>Fifth Outline Level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2592000" lvl="5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2054A5"/>
                </a:solidFill>
                <a:latin typeface="Arial"/>
              </a:rPr>
              <a:t>Sixth Outline Level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3024000" lvl="6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2054A5"/>
                </a:solidFill>
                <a:latin typeface="Arial"/>
              </a:rPr>
              <a:t>Seventh Outline Level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bschnitts-&#10;überschrif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98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99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100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101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2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1320" cy="1361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4000" b="1" strike="noStrike" cap="all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4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1320" cy="1499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b">
            <a:noAutofit/>
          </a:bodyPr>
          <a:lstStyle/>
          <a:p>
            <a:pPr marL="228600" indent="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108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109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110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111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2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719280" y="549360"/>
            <a:ext cx="5868000" cy="790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395280" y="1557360"/>
            <a:ext cx="4035960" cy="4523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8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8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4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584600" y="1557360"/>
            <a:ext cx="4037400" cy="45234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8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8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4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ergleich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15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16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17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18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9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200" cy="638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b">
            <a:noAutofit/>
          </a:bodyPr>
          <a:lstStyle/>
          <a:p>
            <a:pPr marL="228600" indent="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200" cy="39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6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16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6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16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0640" cy="638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b">
            <a:noAutofit/>
          </a:bodyPr>
          <a:lstStyle/>
          <a:p>
            <a:pPr marL="228600" indent="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24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0640" cy="39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6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16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6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16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28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29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30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31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719280" y="549360"/>
            <a:ext cx="5868000" cy="790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halt mit Überschrif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37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38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39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40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080" cy="1161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b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0560" cy="5852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32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8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8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4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080" cy="4690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228600" indent="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14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14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ld mit Überschrif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6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48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49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50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51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2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5320" cy="565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b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5320" cy="4113720"/>
          </a:xfrm>
          <a:prstGeom prst="rect">
            <a:avLst/>
          </a:prstGeom>
          <a:noFill/>
          <a:ln w="0">
            <a:noFill/>
          </a:ln>
        </p:spPr>
        <p:txBody>
          <a:bodyPr lIns="90000" tIns="46800" rIns="90000" bIns="46800" anchor="t">
            <a:noAutofit/>
          </a:bodyPr>
          <a:lstStyle/>
          <a:p>
            <a:pPr marL="432000" indent="-324000" defTabSz="91440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1" strike="noStrike" spc="-1">
                <a:solidFill>
                  <a:srgbClr val="2054A5"/>
                </a:solidFill>
                <a:latin typeface="Arial"/>
              </a:rPr>
              <a:t>Click to edit the outline text format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  <a:p>
            <a:pPr marL="864000" lvl="1" indent="-324000" defTabSz="914400">
              <a:lnSpc>
                <a:spcPct val="10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3200" b="0" strike="noStrike" spc="-1">
                <a:solidFill>
                  <a:srgbClr val="2054A5"/>
                </a:solidFill>
                <a:latin typeface="Arial"/>
              </a:rPr>
              <a:t>Second Outline Level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  <a:p>
            <a:pPr marL="1296000" lvl="2" indent="-288000" defTabSz="914400">
              <a:lnSpc>
                <a:spcPct val="10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solidFill>
                  <a:srgbClr val="2054A5"/>
                </a:solidFill>
                <a:latin typeface="Arial"/>
              </a:rPr>
              <a:t>Third Outline Level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  <a:p>
            <a:pPr marL="1728000" lvl="3" indent="-216000" defTabSz="914400">
              <a:lnSpc>
                <a:spcPct val="10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3200" b="0" strike="noStrike" spc="-1">
                <a:solidFill>
                  <a:srgbClr val="2054A5"/>
                </a:solidFill>
                <a:latin typeface="Arial"/>
              </a:rPr>
              <a:t>Fourth Outline Level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  <a:p>
            <a:pPr marL="2160000" lvl="4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solidFill>
                  <a:srgbClr val="2054A5"/>
                </a:solidFill>
                <a:latin typeface="Arial"/>
              </a:rPr>
              <a:t>Fifth Outline Level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  <a:p>
            <a:pPr marL="2592000" lvl="5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solidFill>
                  <a:srgbClr val="2054A5"/>
                </a:solidFill>
                <a:latin typeface="Arial"/>
              </a:rPr>
              <a:t>Sixth Outline Level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  <a:p>
            <a:pPr marL="3024000" lvl="6" indent="-216000" defTabSz="914400">
              <a:lnSpc>
                <a:spcPct val="10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solidFill>
                  <a:srgbClr val="2054A5"/>
                </a:solidFill>
                <a:latin typeface="Arial"/>
              </a:rPr>
              <a:t>Seventh Outline Level</a:t>
            </a:r>
            <a:endParaRPr lang="de-DE" sz="32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5320" cy="803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228600" indent="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14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14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7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59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60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61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62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3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8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6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68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69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70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71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719280" y="549360"/>
            <a:ext cx="5868000" cy="790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719280" y="1486080"/>
            <a:ext cx="8028360" cy="4605840"/>
          </a:xfrm>
          <a:prstGeom prst="rect">
            <a:avLst/>
          </a:prstGeom>
          <a:noFill/>
          <a:ln w="0">
            <a:noFill/>
          </a:ln>
        </p:spPr>
        <p:txBody>
          <a:bodyPr vert="eaVert"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78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79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80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81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2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567480" y="189000"/>
            <a:ext cx="2054880" cy="5891760"/>
          </a:xfrm>
          <a:prstGeom prst="rect">
            <a:avLst/>
          </a:prstGeom>
          <a:noFill/>
          <a:ln w="0">
            <a:noFill/>
          </a:ln>
        </p:spPr>
        <p:txBody>
          <a:bodyPr vert="eaVert"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395280" y="189000"/>
            <a:ext cx="6018840" cy="5891760"/>
          </a:xfrm>
          <a:prstGeom prst="rect">
            <a:avLst/>
          </a:prstGeom>
          <a:noFill/>
          <a:ln w="0">
            <a:noFill/>
          </a:ln>
        </p:spPr>
        <p:txBody>
          <a:bodyPr vert="eaVert"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16"/>
          <p:cNvPicPr/>
          <p:nvPr/>
        </p:nvPicPr>
        <p:blipFill>
          <a:blip r:embed="rId2"/>
          <a:stretch/>
        </p:blipFill>
        <p:spPr>
          <a:xfrm>
            <a:off x="7164360" y="196920"/>
            <a:ext cx="1954800" cy="710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" name="Text Box 22"/>
          <p:cNvSpPr/>
          <p:nvPr/>
        </p:nvSpPr>
        <p:spPr>
          <a:xfrm>
            <a:off x="719280" y="6597720"/>
            <a:ext cx="2683440" cy="197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45000" anchor="t">
            <a:spAutoFit/>
          </a:bodyPr>
          <a:lstStyle/>
          <a:p>
            <a:pPr defTabSz="449280">
              <a:lnSpc>
                <a:spcPct val="100000"/>
              </a:lnSpc>
            </a:pP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www.ev-</a:t>
            </a:r>
            <a:r>
              <a:rPr lang="de-DE" sz="1000" b="1" strike="noStrike" spc="-1">
                <a:solidFill>
                  <a:srgbClr val="00A1E0"/>
                </a:solidFill>
                <a:latin typeface="Arial"/>
              </a:rPr>
              <a:t>freiwilligen</a:t>
            </a:r>
            <a:r>
              <a:rPr lang="de-DE" sz="1000" b="1" strike="noStrike" spc="-1">
                <a:solidFill>
                  <a:srgbClr val="2054A5"/>
                </a:solidFill>
                <a:latin typeface="Arial"/>
              </a:rPr>
              <a:t>dienste.de</a:t>
            </a:r>
            <a:endParaRPr lang="de-DE" sz="1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Line 23"/>
          <p:cNvSpPr/>
          <p:nvPr/>
        </p:nvSpPr>
        <p:spPr>
          <a:xfrm flipH="1">
            <a:off x="718920" y="6237000"/>
            <a:ext cx="8174160" cy="360"/>
          </a:xfrm>
          <a:prstGeom prst="line">
            <a:avLst/>
          </a:prstGeom>
          <a:ln w="19050" cap="rnd">
            <a:solidFill>
              <a:srgbClr val="AAC832"/>
            </a:solidFill>
            <a:prstDash val="sysDot"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88" name="Oval 19"/>
          <p:cNvSpPr/>
          <p:nvPr/>
        </p:nvSpPr>
        <p:spPr>
          <a:xfrm>
            <a:off x="-399960" y="4581360"/>
            <a:ext cx="797400" cy="797400"/>
          </a:xfrm>
          <a:prstGeom prst="ellipse">
            <a:avLst/>
          </a:prstGeom>
          <a:solidFill>
            <a:srgbClr val="00B8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89" name="Oval 20"/>
          <p:cNvSpPr/>
          <p:nvPr/>
        </p:nvSpPr>
        <p:spPr>
          <a:xfrm>
            <a:off x="-399960" y="3573360"/>
            <a:ext cx="797400" cy="797400"/>
          </a:xfrm>
          <a:prstGeom prst="ellipse">
            <a:avLst/>
          </a:prstGeom>
          <a:solidFill>
            <a:srgbClr val="AAC83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sp>
        <p:nvSpPr>
          <p:cNvPr id="90" name="Oval 21"/>
          <p:cNvSpPr/>
          <p:nvPr/>
        </p:nvSpPr>
        <p:spPr>
          <a:xfrm>
            <a:off x="-399960" y="5583240"/>
            <a:ext cx="797400" cy="797400"/>
          </a:xfrm>
          <a:prstGeom prst="ellipse">
            <a:avLst/>
          </a:prstGeom>
          <a:solidFill>
            <a:srgbClr val="2054A5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>
            <a:noAutofit/>
          </a:bodyPr>
          <a:lstStyle/>
          <a:p>
            <a:pPr defTabSz="449280">
              <a:lnSpc>
                <a:spcPct val="100000"/>
              </a:lnSpc>
              <a:spcBef>
                <a:spcPts val="499"/>
              </a:spcBef>
            </a:pPr>
            <a:endParaRPr lang="de-DE" sz="1800" b="0" strike="noStrike" spc="-1">
              <a:solidFill>
                <a:srgbClr val="2054A5"/>
              </a:solidFill>
              <a:latin typeface="Arial"/>
            </a:endParaRPr>
          </a:p>
        </p:txBody>
      </p:sp>
      <p:pic>
        <p:nvPicPr>
          <p:cNvPr id="91" name="Picture 25"/>
          <p:cNvPicPr/>
          <p:nvPr/>
        </p:nvPicPr>
        <p:blipFill>
          <a:blip r:embed="rId3"/>
          <a:stretch/>
        </p:blipFill>
        <p:spPr>
          <a:xfrm>
            <a:off x="5580000" y="6438960"/>
            <a:ext cx="1078560" cy="3020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" name="Grafik 2"/>
          <p:cNvPicPr/>
          <p:nvPr/>
        </p:nvPicPr>
        <p:blipFill>
          <a:blip r:embed="rId4"/>
          <a:stretch/>
        </p:blipFill>
        <p:spPr>
          <a:xfrm>
            <a:off x="6927840" y="6039000"/>
            <a:ext cx="1603800" cy="1116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719280" y="549360"/>
            <a:ext cx="5868000" cy="790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>
                <a:solidFill>
                  <a:srgbClr val="00A1E0"/>
                </a:solidFill>
                <a:latin typeface="Verdana"/>
              </a:rPr>
              <a:t>Titelmasterformat durch Klicken bearbeiten</a:t>
            </a:r>
            <a:endParaRPr lang="de-DE" sz="2400" b="0" strike="noStrike" spc="-1">
              <a:solidFill>
                <a:schemeClr val="dk1"/>
              </a:solidFill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719280" y="1486080"/>
            <a:ext cx="8028360" cy="4605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marL="341280" indent="-341280" defTabSz="449280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2054A5"/>
                </a:solidFill>
                <a:latin typeface="Arial"/>
              </a:rPr>
              <a:t>Textmasterformat bearbeiten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741240" lvl="1" indent="-284040" defTabSz="449280">
              <a:lnSpc>
                <a:spcPct val="100000"/>
              </a:lnSpc>
              <a:spcBef>
                <a:spcPts val="700"/>
              </a:spcBef>
              <a:buClr>
                <a:srgbClr val="AAC832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Zweite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143000" lvl="2" indent="-228600" defTabSz="449280">
              <a:lnSpc>
                <a:spcPct val="100000"/>
              </a:lnSpc>
              <a:spcBef>
                <a:spcPts val="601"/>
              </a:spcBef>
              <a:buClr>
                <a:srgbClr val="00A1E0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Dritte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1600200" lvl="3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2000" b="0" strike="noStrike" spc="-1">
                <a:solidFill>
                  <a:srgbClr val="2054A5"/>
                </a:solidFill>
                <a:latin typeface="Arial"/>
              </a:rPr>
              <a:t>Vierte Ebene</a:t>
            </a:r>
            <a:endParaRPr lang="de-DE" sz="2000" b="0" strike="noStrike" spc="-1">
              <a:solidFill>
                <a:schemeClr val="dk1"/>
              </a:solidFill>
              <a:latin typeface="Arial"/>
            </a:endParaRPr>
          </a:p>
          <a:p>
            <a:pPr marL="2057400" lvl="4" indent="-228600" defTabSz="449280">
              <a:lnSpc>
                <a:spcPct val="100000"/>
              </a:lnSpc>
              <a:spcBef>
                <a:spcPts val="499"/>
              </a:spcBef>
              <a:buClr>
                <a:srgbClr val="2054A5"/>
              </a:buClr>
              <a:buFont typeface="Arial"/>
              <a:buChar char="●"/>
              <a:tabLst>
                <a:tab pos="0" algn="l"/>
              </a:tabLst>
            </a:pPr>
            <a:r>
              <a:rPr lang="de-DE" sz="1800" b="0" strike="noStrike" spc="-1">
                <a:solidFill>
                  <a:srgbClr val="2054A5"/>
                </a:solidFill>
                <a:latin typeface="Arial"/>
              </a:rPr>
              <a:t>Fünfte Ebene</a:t>
            </a:r>
            <a:endParaRPr lang="de-DE" sz="1800" b="0" strike="noStrike" spc="-1">
              <a:solidFill>
                <a:schemeClr val="dk1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6640" y="404640"/>
            <a:ext cx="5868000" cy="790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 dirty="0" smtClean="0">
                <a:solidFill>
                  <a:srgbClr val="00A1E0"/>
                </a:solidFill>
                <a:latin typeface="Verdana"/>
              </a:rPr>
              <a:t>Haushalt 2025 / 2026</a:t>
            </a:r>
            <a:endParaRPr lang="de-DE" sz="24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041400" y="1195560"/>
            <a:ext cx="662305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2025: Freiwilligendienste – 40 </a:t>
            </a:r>
            <a:r>
              <a:rPr lang="de-DE" sz="2000" b="1" dirty="0" err="1" smtClean="0"/>
              <a:t>Mio</a:t>
            </a:r>
            <a:r>
              <a:rPr lang="de-DE" sz="2000" b="1" dirty="0" smtClean="0"/>
              <a:t> </a:t>
            </a:r>
            <a:r>
              <a:rPr lang="de-DE" sz="2000" b="1" dirty="0" smtClean="0"/>
              <a:t>€  </a:t>
            </a:r>
          </a:p>
          <a:p>
            <a:r>
              <a:rPr lang="de-DE" sz="2000" b="1" dirty="0" smtClean="0">
                <a:solidFill>
                  <a:srgbClr val="FF0000"/>
                </a:solidFill>
              </a:rPr>
              <a:t>beschlossen</a:t>
            </a:r>
          </a:p>
          <a:p>
            <a:endParaRPr lang="de-DE" sz="2000" b="1" dirty="0" smtClean="0"/>
          </a:p>
          <a:p>
            <a:r>
              <a:rPr lang="de-DE" sz="2000" b="1" dirty="0" smtClean="0"/>
              <a:t>2026: Freiwilligendienste + 25 </a:t>
            </a:r>
            <a:r>
              <a:rPr lang="de-DE" sz="2000" b="1" dirty="0" err="1" smtClean="0"/>
              <a:t>Mio</a:t>
            </a:r>
            <a:r>
              <a:rPr lang="de-DE" sz="2000" b="1" dirty="0" smtClean="0"/>
              <a:t> €</a:t>
            </a:r>
          </a:p>
          <a:p>
            <a:r>
              <a:rPr lang="de-DE" sz="2000" b="1" dirty="0">
                <a:solidFill>
                  <a:srgbClr val="FF0000"/>
                </a:solidFill>
              </a:rPr>
              <a:t>i</a:t>
            </a:r>
            <a:r>
              <a:rPr lang="de-DE" sz="2000" b="1" dirty="0" smtClean="0">
                <a:solidFill>
                  <a:srgbClr val="FF0000"/>
                </a:solidFill>
              </a:rPr>
              <a:t>m parlamentarischen Verfahren</a:t>
            </a:r>
            <a:endParaRPr lang="de-DE" sz="2000" b="1" dirty="0">
              <a:solidFill>
                <a:srgbClr val="FF0000"/>
              </a:solidFill>
            </a:endParaRPr>
          </a:p>
          <a:p>
            <a:r>
              <a:rPr lang="de-DE" sz="2000" b="1" dirty="0" smtClean="0"/>
              <a:t>Vermutung: in 2026 können wir nicht mehr </a:t>
            </a:r>
            <a:r>
              <a:rPr lang="de-DE" sz="2000" b="1" dirty="0" smtClean="0"/>
              <a:t>verausgaben</a:t>
            </a:r>
          </a:p>
          <a:p>
            <a:endParaRPr lang="de-DE" sz="2000" b="1" dirty="0" smtClean="0"/>
          </a:p>
          <a:p>
            <a:r>
              <a:rPr lang="de-DE" sz="2000" b="1" dirty="0" smtClean="0"/>
              <a:t>=&gt;Lobbyarbeit: </a:t>
            </a:r>
          </a:p>
          <a:p>
            <a:r>
              <a:rPr lang="de-DE" sz="2000" b="1" dirty="0" smtClean="0"/>
              <a:t>Kontinuierliche </a:t>
            </a:r>
            <a:r>
              <a:rPr lang="de-DE" sz="2000" b="1" dirty="0" smtClean="0"/>
              <a:t>Mittelsteigerungen, damit </a:t>
            </a:r>
            <a:r>
              <a:rPr lang="de-DE" sz="2000" b="1" dirty="0"/>
              <a:t>A</a:t>
            </a:r>
            <a:r>
              <a:rPr lang="de-DE" sz="2000" b="1" dirty="0" smtClean="0"/>
              <a:t>usbau planbar wird</a:t>
            </a:r>
          </a:p>
          <a:p>
            <a:r>
              <a:rPr lang="de-DE" sz="2000" b="1" dirty="0" smtClean="0"/>
              <a:t>Verpflichtungsermächtigungen für 2027 in den Vordergrundstellen, 2027 Aufwuchs und nicht weniger</a:t>
            </a:r>
          </a:p>
          <a:p>
            <a:endParaRPr lang="de-DE" sz="2000" b="1" dirty="0"/>
          </a:p>
          <a:p>
            <a:r>
              <a:rPr lang="de-DE" sz="2000" b="1" dirty="0" smtClean="0"/>
              <a:t>Erhöhung der Pauschalen für pädagogische Begleitung im In- und Ausland</a:t>
            </a:r>
          </a:p>
          <a:p>
            <a:endParaRPr lang="de-DE" b="1" dirty="0"/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6640" y="404640"/>
            <a:ext cx="6046760" cy="790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 dirty="0" smtClean="0">
                <a:solidFill>
                  <a:srgbClr val="00A1E0"/>
                </a:solidFill>
                <a:latin typeface="Verdana"/>
              </a:rPr>
              <a:t>Wehrdienstmodernisierungsgesetz</a:t>
            </a:r>
            <a:endParaRPr lang="de-DE" sz="24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041400" y="1195560"/>
            <a:ext cx="662305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Auf Referentenentwurf viele zivilgesellschaftliche Stellungnahmen mit ähnlichem Inhalt</a:t>
            </a:r>
          </a:p>
          <a:p>
            <a:endParaRPr lang="de-DE" sz="2000" b="1" dirty="0" smtClean="0"/>
          </a:p>
          <a:p>
            <a:r>
              <a:rPr lang="de-DE" sz="2000" b="1" dirty="0" smtClean="0"/>
              <a:t>Zunächst Freiwilliger Wehrdienst / Anschreiben an alle 18jährigen</a:t>
            </a:r>
          </a:p>
          <a:p>
            <a:r>
              <a:rPr lang="de-DE" sz="2000" b="1" dirty="0" smtClean="0"/>
              <a:t>=&gt; Verweis auf Freiwilligendienste im Anschreiben/ Prozess</a:t>
            </a:r>
          </a:p>
          <a:p>
            <a:endParaRPr lang="de-DE" sz="2000" b="1" dirty="0"/>
          </a:p>
          <a:p>
            <a:r>
              <a:rPr lang="de-DE" sz="2000" b="1" dirty="0" smtClean="0"/>
              <a:t>Wenn es nicht erfolgreich ist kann Bundestag die Wiedereinführung des Wehrdienstes beschließen.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b="1" dirty="0"/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b="1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516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836640" y="404640"/>
            <a:ext cx="6046760" cy="790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Autofit/>
          </a:bodyPr>
          <a:lstStyle/>
          <a:p>
            <a:pPr indent="0" defTabSz="449280"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2400" b="1" strike="noStrike" spc="-1" dirty="0" smtClean="0">
                <a:solidFill>
                  <a:srgbClr val="00A1E0"/>
                </a:solidFill>
                <a:latin typeface="Verdana"/>
              </a:rPr>
              <a:t>Wehrpflicht bedeutet auch Wehrersatzdienst</a:t>
            </a:r>
            <a:endParaRPr lang="de-DE" sz="2400" b="0" strike="noStrike" spc="-1" dirty="0">
              <a:solidFill>
                <a:schemeClr val="dk1"/>
              </a:solidFill>
              <a:latin typeface="Arial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1041400" y="1195560"/>
            <a:ext cx="662305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b="1" dirty="0" smtClean="0"/>
          </a:p>
          <a:p>
            <a:r>
              <a:rPr lang="de-DE" sz="2000" b="1" dirty="0" smtClean="0"/>
              <a:t>Forderungen aus Stellungnahmen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b="1" dirty="0"/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2000" b="1" dirty="0" smtClean="0"/>
              <a:t>Nicht </a:t>
            </a:r>
            <a:r>
              <a:rPr lang="de-DE" sz="2000" b="1" dirty="0" smtClean="0"/>
              <a:t>einfach alten Zivildienst reaktivieren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2000" b="1" dirty="0"/>
              <a:t>d</a:t>
            </a:r>
            <a:r>
              <a:rPr lang="de-DE" sz="2000" b="1" dirty="0" smtClean="0"/>
              <a:t>ie Akteure, die es umsetzen sollen einbeziehen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2000" b="1" dirty="0" smtClean="0"/>
              <a:t>Große </a:t>
            </a:r>
            <a:r>
              <a:rPr lang="de-DE" sz="2000" b="1" dirty="0"/>
              <a:t>W</a:t>
            </a:r>
            <a:r>
              <a:rPr lang="de-DE" sz="2000" b="1" dirty="0" smtClean="0"/>
              <a:t>echselwirkung mit den Freiwilligendiensten beachten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2000" b="1" dirty="0" smtClean="0"/>
              <a:t>Keine Verdrängung von Zielgruppen, die keinen Zivildienst machen müssen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2000" b="1" dirty="0" smtClean="0"/>
              <a:t>Ersatzdienst = Bildungsdienst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2000" b="1" dirty="0" smtClean="0"/>
              <a:t>Rechtsanspruch auf Freiwilligendienst </a:t>
            </a:r>
            <a:r>
              <a:rPr lang="de-DE" sz="2000" b="1" dirty="0" smtClean="0"/>
              <a:t>einführen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sz="2000" b="1" dirty="0"/>
          </a:p>
          <a:p>
            <a:r>
              <a:rPr lang="de-DE" sz="2000" b="1" dirty="0" smtClean="0"/>
              <a:t>Gesellschafter und Leitungskonferenz: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sz="2000" b="1" dirty="0" smtClean="0"/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de-DE" sz="2000" b="1" dirty="0" smtClean="0"/>
              <a:t>Einsetzung einer Arbeitsgruppe, die dies weiter denkt</a:t>
            </a:r>
            <a:endParaRPr lang="de-DE" sz="2000" b="1" dirty="0" smtClean="0"/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sz="2000" b="1" dirty="0" smtClean="0"/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b="1" dirty="0"/>
          </a:p>
          <a:p>
            <a:pPr marL="285750" indent="-285750">
              <a:buFont typeface="Symbol" panose="05050102010706020507" pitchFamily="18" charset="2"/>
              <a:buChar char="Þ"/>
            </a:pPr>
            <a:endParaRPr lang="de-DE" b="1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44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spc="-1" dirty="0" smtClean="0">
                <a:solidFill>
                  <a:srgbClr val="00A1E0"/>
                </a:solidFill>
              </a:rPr>
              <a:t>Weitere Ansätze:</a:t>
            </a:r>
            <a:endParaRPr lang="de-DE" sz="24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/>
          </p:nvPr>
        </p:nvSpPr>
        <p:spPr>
          <a:xfrm>
            <a:off x="719280" y="549360"/>
            <a:ext cx="6735620" cy="790920"/>
          </a:xfrm>
        </p:spPr>
        <p:txBody>
          <a:bodyPr/>
          <a:lstStyle/>
          <a:p>
            <a:pPr marL="0" indent="0">
              <a:buNone/>
            </a:pPr>
            <a:endParaRPr lang="de-DE" sz="2800" dirty="0" smtClean="0"/>
          </a:p>
          <a:p>
            <a:pPr marL="0" indent="0">
              <a:buNone/>
            </a:pPr>
            <a:endParaRPr lang="de-DE" sz="2800" dirty="0"/>
          </a:p>
          <a:p>
            <a:pPr marL="0" indent="0">
              <a:buNone/>
            </a:pPr>
            <a:endParaRPr lang="de-DE" sz="2800" dirty="0" smtClean="0"/>
          </a:p>
          <a:p>
            <a:pPr marL="0" indent="0">
              <a:buNone/>
            </a:pPr>
            <a:r>
              <a:rPr lang="de-DE" sz="2800" b="1" dirty="0" err="1" smtClean="0">
                <a:latin typeface="+mn-lt"/>
              </a:rPr>
              <a:t>Welskop-Deffaa</a:t>
            </a:r>
            <a:r>
              <a:rPr lang="de-DE" sz="2800" b="1" dirty="0" smtClean="0">
                <a:latin typeface="+mn-lt"/>
              </a:rPr>
              <a:t>: </a:t>
            </a:r>
          </a:p>
          <a:p>
            <a:pPr marL="0" indent="0">
              <a:buNone/>
            </a:pPr>
            <a:r>
              <a:rPr lang="de-DE" sz="2800" b="1" dirty="0" smtClean="0">
                <a:latin typeface="+mn-lt"/>
              </a:rPr>
              <a:t>Freiwilligendienste gleichwertig ausbauen/ </a:t>
            </a:r>
            <a:r>
              <a:rPr lang="de-DE" sz="2800" b="1" dirty="0" err="1" smtClean="0">
                <a:latin typeface="+mn-lt"/>
              </a:rPr>
              <a:t>Freiwilligendienstestärkungsgesetz</a:t>
            </a:r>
            <a:endParaRPr lang="de-DE" sz="2800" b="1" dirty="0" smtClean="0">
              <a:latin typeface="+mn-lt"/>
            </a:endParaRPr>
          </a:p>
          <a:p>
            <a:pPr marL="0" indent="0">
              <a:buNone/>
            </a:pPr>
            <a:endParaRPr lang="de-DE" sz="2800" b="1" dirty="0" smtClean="0">
              <a:latin typeface="+mn-lt"/>
            </a:endParaRPr>
          </a:p>
          <a:p>
            <a:pPr marL="0" indent="0">
              <a:buNone/>
            </a:pPr>
            <a:r>
              <a:rPr lang="de-DE" sz="2800" b="1" dirty="0" smtClean="0">
                <a:latin typeface="+mn-lt"/>
              </a:rPr>
              <a:t>=&gt; BAK: dies klarer definieren, Begriff inhaltlich füllen</a:t>
            </a:r>
          </a:p>
          <a:p>
            <a:pPr marL="0" indent="0">
              <a:buNone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428541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176</Words>
  <Application>Microsoft Office PowerPoint</Application>
  <PresentationFormat>Bildschirmpräsentation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Calibri</vt:lpstr>
      <vt:lpstr>DejaVu Sans</vt:lpstr>
      <vt:lpstr>Symbol</vt:lpstr>
      <vt:lpstr>Verdana</vt:lpstr>
      <vt:lpstr>Wingdings</vt:lpstr>
      <vt:lpstr>Standarddesign</vt:lpstr>
      <vt:lpstr>Haushalt 2025 / 2026</vt:lpstr>
      <vt:lpstr>Wehrdienstmodernisierungsgesetz</vt:lpstr>
      <vt:lpstr>Wehrpflicht bedeutet auch Wehrersatzdienst</vt:lpstr>
      <vt:lpstr>Weitere Ansätze: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subject/>
  <dc:creator>Andrea Dehmel</dc:creator>
  <dc:description/>
  <cp:lastModifiedBy>Evang. FWD, Schulze, Martin</cp:lastModifiedBy>
  <cp:revision>112</cp:revision>
  <cp:lastPrinted>2025-01-23T18:35:49Z</cp:lastPrinted>
  <dcterms:modified xsi:type="dcterms:W3CDTF">2025-09-24T10:27:50Z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9</vt:i4>
  </property>
  <property fmtid="{D5CDD505-2E9C-101B-9397-08002B2CF9AE}" pid="3" name="PresentationFormat">
    <vt:lpwstr>Bildschirmpräsentation (4:3)</vt:lpwstr>
  </property>
  <property fmtid="{D5CDD505-2E9C-101B-9397-08002B2CF9AE}" pid="4" name="Slides">
    <vt:i4>24</vt:i4>
  </property>
</Properties>
</file>